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60" r:id="rId5"/>
    <p:sldId id="261" r:id="rId6"/>
    <p:sldId id="283" r:id="rId7"/>
    <p:sldId id="267" r:id="rId8"/>
    <p:sldId id="268" r:id="rId9"/>
    <p:sldId id="270" r:id="rId10"/>
    <p:sldId id="271" r:id="rId11"/>
    <p:sldId id="272" r:id="rId12"/>
    <p:sldId id="273" r:id="rId13"/>
    <p:sldId id="276" r:id="rId14"/>
    <p:sldId id="277" r:id="rId15"/>
    <p:sldId id="278" r:id="rId16"/>
    <p:sldId id="279" r:id="rId17"/>
    <p:sldId id="28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OSNOVI MAŠINSKIH TEHNOLOGIJA 2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Elementi</a:t>
            </a:r>
            <a:r>
              <a:rPr lang="en-US" u="sng" dirty="0"/>
              <a:t> </a:t>
            </a:r>
            <a:r>
              <a:rPr lang="en-US" u="sng" dirty="0" err="1"/>
              <a:t>žleba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Žleb</a:t>
            </a:r>
            <a:r>
              <a:rPr lang="en-US" dirty="0"/>
              <a:t> je </a:t>
            </a:r>
            <a:r>
              <a:rPr lang="en-US" dirty="0" err="1"/>
              <a:t>pripremljeno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6400" y="2197162"/>
            <a:ext cx="6172200" cy="4609323"/>
            <a:chOff x="1676400" y="2197162"/>
            <a:chExt cx="6172200" cy="46093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1676400" y="2197162"/>
              <a:ext cx="5943600" cy="460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543800" y="4572000"/>
              <a:ext cx="304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4536"/>
            <a:ext cx="6019800" cy="665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Elementi</a:t>
            </a:r>
            <a:r>
              <a:rPr lang="en-US" u="sng" dirty="0"/>
              <a:t> </a:t>
            </a:r>
            <a:r>
              <a:rPr lang="en-US" u="sng" dirty="0" err="1"/>
              <a:t>šava</a:t>
            </a:r>
            <a:r>
              <a:rPr lang="en-US" u="sng" dirty="0"/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13" r="6572"/>
          <a:stretch>
            <a:fillRect/>
          </a:stretch>
        </p:blipFill>
        <p:spPr bwMode="auto">
          <a:xfrm>
            <a:off x="3727268" y="2971800"/>
            <a:ext cx="54167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Zavar</a:t>
            </a:r>
            <a:r>
              <a:rPr lang="en-US" dirty="0"/>
              <a:t>: - je </a:t>
            </a:r>
            <a:r>
              <a:rPr lang="en-US" dirty="0" err="1"/>
              <a:t>očvrsnuti</a:t>
            </a:r>
            <a:r>
              <a:rPr lang="en-US" dirty="0"/>
              <a:t> </a:t>
            </a:r>
            <a:r>
              <a:rPr lang="en-US" dirty="0" err="1"/>
              <a:t>rastopljeni</a:t>
            </a:r>
            <a:r>
              <a:rPr lang="en-US" dirty="0"/>
              <a:t> metal </a:t>
            </a:r>
            <a:r>
              <a:rPr lang="en-US" dirty="0" err="1"/>
              <a:t>nastao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prolazu</a:t>
            </a:r>
            <a:endParaRPr lang="en-US" dirty="0"/>
          </a:p>
          <a:p>
            <a:r>
              <a:rPr lang="en-US" u="sng" dirty="0" err="1"/>
              <a:t>Sloj</a:t>
            </a:r>
            <a:r>
              <a:rPr lang="en-US" dirty="0"/>
              <a:t>: - je </a:t>
            </a:r>
            <a:r>
              <a:rPr lang="en-US" dirty="0" err="1"/>
              <a:t>zavar</a:t>
            </a:r>
            <a:r>
              <a:rPr lang="en-US" dirty="0"/>
              <a:t>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poprečnim</a:t>
            </a:r>
            <a:r>
              <a:rPr lang="en-US" dirty="0"/>
              <a:t> </a:t>
            </a:r>
            <a:r>
              <a:rPr lang="en-US" dirty="0" err="1"/>
              <a:t>klaćenjem</a:t>
            </a:r>
            <a:r>
              <a:rPr lang="en-US" dirty="0"/>
              <a:t> </a:t>
            </a:r>
            <a:r>
              <a:rPr lang="en-US" dirty="0" err="1"/>
              <a:t>vrha</a:t>
            </a:r>
            <a:r>
              <a:rPr lang="en-US" dirty="0"/>
              <a:t> </a:t>
            </a:r>
            <a:r>
              <a:rPr lang="en-US" dirty="0" err="1"/>
              <a:t>elektrode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" y="2590800"/>
            <a:ext cx="406908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u="sng" dirty="0" err="1"/>
              <a:t>Postupci</a:t>
            </a:r>
            <a:r>
              <a:rPr lang="en-US" u="sng" dirty="0"/>
              <a:t> </a:t>
            </a:r>
            <a:r>
              <a:rPr lang="en-US" u="sng" dirty="0" err="1"/>
              <a:t>izvođenja</a:t>
            </a:r>
            <a:r>
              <a:rPr lang="en-US" u="sng" dirty="0"/>
              <a:t> </a:t>
            </a:r>
            <a:r>
              <a:rPr lang="en-US" u="sng" dirty="0" err="1"/>
              <a:t>šavova</a:t>
            </a:r>
            <a:r>
              <a:rPr lang="en-US" u="sng" dirty="0"/>
              <a:t> </a:t>
            </a:r>
            <a:r>
              <a:rPr lang="en-US" u="sng" dirty="0" err="1"/>
              <a:t>kada</a:t>
            </a:r>
            <a:r>
              <a:rPr lang="en-US" u="sng" dirty="0"/>
              <a:t> je </a:t>
            </a:r>
            <a:r>
              <a:rPr lang="en-US" u="sng" dirty="0" err="1"/>
              <a:t>debljina</a:t>
            </a:r>
            <a:r>
              <a:rPr lang="en-US" u="sng" dirty="0"/>
              <a:t> </a:t>
            </a:r>
            <a:r>
              <a:rPr lang="en-US" u="sng" dirty="0" err="1"/>
              <a:t>osnovnog</a:t>
            </a:r>
            <a:r>
              <a:rPr lang="en-US" u="sng" dirty="0"/>
              <a:t> </a:t>
            </a:r>
            <a:r>
              <a:rPr lang="en-US" u="sng" dirty="0" err="1"/>
              <a:t>materijala</a:t>
            </a:r>
            <a:r>
              <a:rPr lang="en-US" u="sng" dirty="0"/>
              <a:t> </a:t>
            </a:r>
            <a:r>
              <a:rPr lang="en-US" u="sng" dirty="0" err="1"/>
              <a:t>preko</a:t>
            </a:r>
            <a:r>
              <a:rPr lang="en-US" u="sng" dirty="0"/>
              <a:t> 20-25 mm: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3784402" cy="28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636" y="2603109"/>
            <a:ext cx="5223364" cy="41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2481615"/>
            <a:ext cx="266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spojeva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šavova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Vrste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/>
              <a:t>spojeva</a:t>
            </a:r>
            <a:r>
              <a:rPr lang="en-US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3984"/>
          <a:stretch>
            <a:fillRect/>
          </a:stretch>
        </p:blipFill>
        <p:spPr bwMode="auto">
          <a:xfrm>
            <a:off x="2895600" y="1447800"/>
            <a:ext cx="6248400" cy="18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86200"/>
            <a:ext cx="4724400" cy="21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457200"/>
            <a:ext cx="3429000" cy="5668963"/>
          </a:xfrm>
        </p:spPr>
        <p:txBody>
          <a:bodyPr/>
          <a:lstStyle/>
          <a:p>
            <a:r>
              <a:rPr lang="en-US" u="sng" dirty="0" err="1"/>
              <a:t>Vrste</a:t>
            </a:r>
            <a:r>
              <a:rPr lang="en-US" u="sng" dirty="0"/>
              <a:t> </a:t>
            </a:r>
            <a:r>
              <a:rPr lang="en-US" u="sng" dirty="0" err="1"/>
              <a:t>šavova</a:t>
            </a:r>
            <a:r>
              <a:rPr lang="en-US" dirty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53368" y="708922"/>
            <a:ext cx="4920082" cy="35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4202160" y="2675239"/>
            <a:ext cx="4889955" cy="40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b="59155"/>
          <a:stretch>
            <a:fillRect/>
          </a:stretch>
        </p:blipFill>
        <p:spPr bwMode="auto">
          <a:xfrm>
            <a:off x="3124200" y="0"/>
            <a:ext cx="5867400" cy="31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5181600" cy="17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0000">
            <a:off x="4101507" y="4595830"/>
            <a:ext cx="4989532" cy="21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Položaji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724400" cy="31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81200"/>
            <a:ext cx="1828800" cy="38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  (“U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koritu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”)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764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Fizički osnovi zavarivanja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Zavarivanje je postupak ostvarivanja nerazdvojivih spojeva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09447" y="2813255"/>
            <a:ext cx="4740031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25908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F</a:t>
            </a:r>
            <a:r>
              <a:rPr lang="sr-Latn-CS" sz="2000" baseline="-25000" dirty="0"/>
              <a:t>pr</a:t>
            </a:r>
            <a:r>
              <a:rPr lang="sr-Latn-CS" sz="2000" dirty="0"/>
              <a:t>-privlacna sila</a:t>
            </a:r>
          </a:p>
          <a:p>
            <a:r>
              <a:rPr lang="sr-Latn-CS" sz="2000" dirty="0"/>
              <a:t>F</a:t>
            </a:r>
            <a:r>
              <a:rPr lang="sr-Latn-CS" sz="2000" baseline="-25000" dirty="0"/>
              <a:t>od</a:t>
            </a:r>
            <a:r>
              <a:rPr lang="sr-Latn-CS" sz="2000" dirty="0"/>
              <a:t>-odbojna sila</a:t>
            </a:r>
          </a:p>
          <a:p>
            <a:r>
              <a:rPr lang="sr-Latn-CS" sz="2000" dirty="0"/>
              <a:t>Puna linija je rezultantna sila </a:t>
            </a:r>
          </a:p>
          <a:p>
            <a:r>
              <a:rPr lang="en-US" sz="2000" dirty="0"/>
              <a:t>	</a:t>
            </a:r>
            <a:r>
              <a:rPr lang="sr-Latn-CS" sz="2000" dirty="0"/>
              <a:t>F</a:t>
            </a:r>
            <a:r>
              <a:rPr lang="sr-Latn-CS" sz="2000" baseline="-25000" dirty="0"/>
              <a:t>r</a:t>
            </a:r>
            <a:r>
              <a:rPr lang="sr-Latn-CS" sz="2000" dirty="0"/>
              <a:t>=F</a:t>
            </a:r>
            <a:r>
              <a:rPr lang="sr-Latn-CS" sz="2000" baseline="-25000" dirty="0"/>
              <a:t>pr</a:t>
            </a:r>
            <a:r>
              <a:rPr lang="sr-Latn-CS" sz="2000" dirty="0"/>
              <a:t>+F</a:t>
            </a:r>
            <a:r>
              <a:rPr lang="sr-Latn-CS" sz="2000" baseline="-25000" dirty="0"/>
              <a:t>od</a:t>
            </a:r>
          </a:p>
          <a:p>
            <a:r>
              <a:rPr lang="sr-Latn-CS" sz="2000" dirty="0"/>
              <a:t>a</a:t>
            </a:r>
            <a:r>
              <a:rPr lang="sr-Latn-CS" sz="2000" baseline="-25000" dirty="0"/>
              <a:t>0</a:t>
            </a:r>
            <a:r>
              <a:rPr lang="sr-Latn-CS" sz="2000" dirty="0"/>
              <a:t> – međuatomno rastojanje, 	gde je F</a:t>
            </a:r>
            <a:r>
              <a:rPr lang="sr-Latn-CS" sz="2000" baseline="-25000" dirty="0"/>
              <a:t>r</a:t>
            </a:r>
            <a:r>
              <a:rPr lang="sr-Latn-CS" sz="2000" dirty="0"/>
              <a:t>=0</a:t>
            </a:r>
          </a:p>
          <a:p>
            <a:endParaRPr lang="sr-Latn-CS" sz="2000" dirty="0"/>
          </a:p>
          <a:p>
            <a:r>
              <a:rPr lang="sr-Latn-CS" sz="2000" dirty="0"/>
              <a:t>*Atome je potrebno </a:t>
            </a:r>
            <a:r>
              <a:rPr lang="sr-Latn-CS" sz="2000" u="sng" dirty="0"/>
              <a:t>dovesti na rastojanje a</a:t>
            </a:r>
            <a:r>
              <a:rPr lang="sr-Latn-CS" sz="2000" u="sng" baseline="-25000" dirty="0"/>
              <a:t>0</a:t>
            </a:r>
            <a:r>
              <a:rPr lang="sr-Latn-CS" sz="2000" dirty="0"/>
              <a:t> da bi došlo do spajanja!!!</a:t>
            </a:r>
          </a:p>
          <a:p>
            <a:r>
              <a:rPr lang="sr-Latn-CS" sz="2000" dirty="0"/>
              <a:t>**To može da se izvede </a:t>
            </a:r>
            <a:r>
              <a:rPr lang="sr-Latn-CS" sz="2000" u="sng" dirty="0"/>
              <a:t>topljenjem i pritiskom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034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/>
              <a:t>F</a:t>
            </a:r>
            <a:r>
              <a:rPr lang="sr-Latn-CS" sz="2400" b="1" i="1" baseline="-25000" dirty="0"/>
              <a:t>r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Uticaj temperature i pritiska na mogućnost zavarivanja (primer za čisto železo):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5029200" cy="36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2819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1 – oblast u kojoj nije moguće 	zavarivanje</a:t>
            </a:r>
          </a:p>
          <a:p>
            <a:r>
              <a:rPr lang="sr-Latn-CS" sz="2000" dirty="0"/>
              <a:t>2 – oblast delimično mogućeg 	zavarivanja</a:t>
            </a:r>
          </a:p>
          <a:p>
            <a:r>
              <a:rPr lang="sr-Latn-CS" sz="2000" dirty="0"/>
              <a:t>3 – </a:t>
            </a:r>
            <a:r>
              <a:rPr lang="sr-Latn-CS" sz="2000" u="sng" dirty="0"/>
              <a:t>oblast zavarivanja </a:t>
            </a:r>
            <a:r>
              <a:rPr lang="en-US" sz="2000" u="sng" dirty="0" err="1"/>
              <a:t>pritiskom</a:t>
            </a:r>
            <a:endParaRPr lang="sr-Latn-CS" sz="2000" u="sng" dirty="0"/>
          </a:p>
          <a:p>
            <a:r>
              <a:rPr lang="sr-Latn-CS" sz="2000" dirty="0"/>
              <a:t>4 – </a:t>
            </a:r>
            <a:r>
              <a:rPr lang="sr-Latn-CS" sz="2000" u="sng" dirty="0"/>
              <a:t>oblast zavarivanja topljenjem</a:t>
            </a:r>
          </a:p>
          <a:p>
            <a:endParaRPr lang="sr-Latn-CS" sz="2000" dirty="0"/>
          </a:p>
          <a:p>
            <a:r>
              <a:rPr lang="sr-Latn-CS" sz="2000" dirty="0"/>
              <a:t>*Oblasti u kojoj se vrši zavarivanje su 3 i 4!!!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4191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sr-Latn-CS" b="1" u="sng" dirty="0"/>
              <a:t>Podela postupaka zavarivanja:</a:t>
            </a:r>
          </a:p>
          <a:p>
            <a:endParaRPr lang="sr-Latn-CS" dirty="0"/>
          </a:p>
          <a:p>
            <a:pPr marL="514350" indent="-514350">
              <a:buAutoNum type="alphaLcParenR"/>
            </a:pPr>
            <a:r>
              <a:rPr lang="sr-Latn-CS" u="sng" dirty="0"/>
              <a:t>Zavarivanje pritiskom</a:t>
            </a:r>
            <a:r>
              <a:rPr lang="sr-Latn-CS" dirty="0"/>
              <a:t>: kovačko zavarivanje, zavarivanje trenjem (rotaciono i sa mešanjem), elektrootporno zavarivanje, zavar</a:t>
            </a:r>
            <a:r>
              <a:rPr lang="en-US" dirty="0" err="1"/>
              <a:t>ivanje</a:t>
            </a:r>
            <a:r>
              <a:rPr lang="en-US" dirty="0"/>
              <a:t> u</a:t>
            </a:r>
            <a:r>
              <a:rPr lang="sr-Latn-CS" dirty="0"/>
              <a:t>ltrazvukom,...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b)    </a:t>
            </a:r>
            <a:r>
              <a:rPr lang="sr-Latn-CS" u="sng" dirty="0"/>
              <a:t>Zavarivanje topljenjem</a:t>
            </a:r>
            <a:r>
              <a:rPr lang="sr-Latn-CS" dirty="0"/>
              <a:t>: gasno, ručno-elektrolučno, zavar. pod praškom, zavar. </a:t>
            </a:r>
            <a:r>
              <a:rPr lang="en-US" dirty="0"/>
              <a:t>u</a:t>
            </a:r>
            <a:r>
              <a:rPr lang="sr-Latn-CS" dirty="0"/>
              <a:t> zaštitnom gasu (sa topljivom i netopljivom elektrodom), zavar. elektronskim snopom, lasersko zavarivanje,...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sr-Latn-CS" dirty="0"/>
              <a:t>avarivačk</a:t>
            </a:r>
            <a:r>
              <a:rPr lang="en-US" dirty="0" err="1"/>
              <a:t>i</a:t>
            </a:r>
            <a:r>
              <a:rPr lang="sr-Latn-CS" dirty="0"/>
              <a:t> luk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830763"/>
          </a:xfrm>
        </p:spPr>
        <p:txBody>
          <a:bodyPr>
            <a:normAutofit/>
          </a:bodyPr>
          <a:lstStyle/>
          <a:p>
            <a:r>
              <a:rPr lang="sr-Latn-CS" sz="2800" dirty="0"/>
              <a:t>Zavarivački luk je stabilno električno pražnjenje između elektroda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osnovni</a:t>
            </a:r>
            <a:r>
              <a:rPr lang="en-US" sz="2800" dirty="0"/>
              <a:t> je </a:t>
            </a:r>
            <a:r>
              <a:rPr lang="en-US" sz="2800" dirty="0" err="1"/>
              <a:t>izvor</a:t>
            </a:r>
            <a:r>
              <a:rPr lang="en-US" sz="2800" dirty="0"/>
              <a:t> </a:t>
            </a:r>
            <a:r>
              <a:rPr lang="en-US" sz="2800" dirty="0" err="1"/>
              <a:t>toplote</a:t>
            </a:r>
            <a:r>
              <a:rPr lang="en-US" sz="2800" dirty="0"/>
              <a:t> </a:t>
            </a:r>
            <a:r>
              <a:rPr lang="en-US" sz="2800" dirty="0" err="1"/>
              <a:t>kod</a:t>
            </a:r>
            <a:r>
              <a:rPr lang="en-US" sz="2800" dirty="0"/>
              <a:t> </a:t>
            </a:r>
            <a:r>
              <a:rPr lang="en-US" sz="2800" dirty="0" err="1"/>
              <a:t>postupaka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topljenjem</a:t>
            </a:r>
            <a:r>
              <a:rPr lang="sr-Latn-CS" sz="2800" dirty="0"/>
              <a:t>. </a:t>
            </a:r>
          </a:p>
          <a:p>
            <a:r>
              <a:rPr lang="sr-Latn-CS" sz="2800" dirty="0"/>
              <a:t>Uspostavlja se najčešće između elektrode i osnovnog materijala, a može biti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sr-Latn-CS" sz="2800" dirty="0"/>
              <a:t>jednosmernom ili naizmeničnom strujom,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direktnom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indirektnom</a:t>
            </a:r>
            <a:r>
              <a:rPr lang="en-US" sz="2800" dirty="0"/>
              <a:t> </a:t>
            </a:r>
            <a:r>
              <a:rPr lang="en-US" sz="2800" dirty="0" err="1"/>
              <a:t>polarnošću</a:t>
            </a:r>
            <a:r>
              <a:rPr lang="sr-Latn-CS" sz="2800" dirty="0"/>
              <a:t>.</a:t>
            </a: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502" r="56266" b="41176"/>
          <a:stretch>
            <a:fillRect/>
          </a:stretch>
        </p:blipFill>
        <p:spPr bwMode="auto">
          <a:xfrm>
            <a:off x="77932" y="4495800"/>
            <a:ext cx="22080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251" t="66667" r="29980"/>
          <a:stretch>
            <a:fillRect/>
          </a:stretch>
        </p:blipFill>
        <p:spPr bwMode="auto">
          <a:xfrm>
            <a:off x="4953000" y="5257800"/>
            <a:ext cx="419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488" b="41176"/>
          <a:stretch>
            <a:fillRect/>
          </a:stretch>
        </p:blipFill>
        <p:spPr bwMode="auto">
          <a:xfrm>
            <a:off x="2286000" y="44958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295400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u="sng" dirty="0" err="1"/>
              <a:t>Indirektna</a:t>
            </a:r>
            <a:r>
              <a:rPr kumimoji="0" lang="sr-Latn-C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polarnost</a:t>
            </a:r>
            <a:r>
              <a:rPr lang="en-US" sz="2400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aseline="0" dirty="0" err="1"/>
              <a:t>Veća</a:t>
            </a:r>
            <a:r>
              <a:rPr lang="en-US" sz="2000" baseline="0" dirty="0"/>
              <a:t> </a:t>
            </a:r>
            <a:r>
              <a:rPr lang="en-US" sz="2000" baseline="0" dirty="0" err="1"/>
              <a:t>brzina</a:t>
            </a:r>
            <a:r>
              <a:rPr lang="en-US" sz="2000" baseline="0" dirty="0"/>
              <a:t> </a:t>
            </a:r>
            <a:r>
              <a:rPr lang="en-US" sz="2000" baseline="0" dirty="0" err="1"/>
              <a:t>topljenja</a:t>
            </a:r>
            <a:r>
              <a:rPr lang="en-US" sz="2000" baseline="0" dirty="0"/>
              <a:t> </a:t>
            </a:r>
            <a:r>
              <a:rPr lang="en-US" sz="2000" dirty="0" err="1"/>
              <a:t>osnovnog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Najveći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943600" y="914400"/>
            <a:ext cx="3171509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Srednjji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Smanjena</a:t>
            </a:r>
            <a:r>
              <a:rPr lang="en-US" sz="2000" dirty="0"/>
              <a:t> </a:t>
            </a:r>
            <a:r>
              <a:rPr lang="en-US" sz="2000" dirty="0" err="1"/>
              <a:t>stabilnost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, </a:t>
            </a:r>
            <a:r>
              <a:rPr lang="en-US" sz="2000" dirty="0" err="1"/>
              <a:t>retko</a:t>
            </a:r>
            <a:r>
              <a:rPr lang="en-US" sz="2000" dirty="0"/>
              <a:t> se </a:t>
            </a:r>
            <a:r>
              <a:rPr lang="en-US" sz="2000" dirty="0" err="1"/>
              <a:t>koristi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/>
              <a:t>Jednosmerna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	        </a:t>
            </a:r>
            <a:r>
              <a:rPr lang="en-US" sz="3200" dirty="0" err="1"/>
              <a:t>Naizmenična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</a:t>
            </a:r>
          </a:p>
          <a:p>
            <a:endParaRPr lang="en-US" sz="32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400300" y="-1790700"/>
            <a:ext cx="685800" cy="53340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0589" y="3403435"/>
            <a:ext cx="9113411" cy="3606965"/>
            <a:chOff x="30589" y="3403435"/>
            <a:chExt cx="9113411" cy="3606965"/>
          </a:xfrm>
        </p:grpSpPr>
        <p:grpSp>
          <p:nvGrpSpPr>
            <p:cNvPr id="2" name="Group 19"/>
            <p:cNvGrpSpPr/>
            <p:nvPr/>
          </p:nvGrpSpPr>
          <p:grpSpPr>
            <a:xfrm>
              <a:off x="30589" y="3403435"/>
              <a:ext cx="7132211" cy="3530765"/>
              <a:chOff x="30589" y="3099274"/>
              <a:chExt cx="7132211" cy="353076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0589" y="3099275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154790" y="3099274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Freeform 6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257800" y="3683237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52800" y="5512037"/>
                <a:ext cx="5334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-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76600" y="3149837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+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580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580000">
                <a:off x="6930748" y="5993311"/>
                <a:ext cx="95287" cy="439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6764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64008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0600" y="63246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525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021200" y="3511769"/>
              <a:ext cx="3122800" cy="3498631"/>
              <a:chOff x="1121349" y="3295904"/>
              <a:chExt cx="3033568" cy="3270031"/>
            </a:xfrm>
          </p:grpSpPr>
          <p:grpSp>
            <p:nvGrpSpPr>
              <p:cNvPr id="25" name="Group 14"/>
              <p:cNvGrpSpPr/>
              <p:nvPr/>
            </p:nvGrpSpPr>
            <p:grpSpPr>
              <a:xfrm>
                <a:off x="1121349" y="3295904"/>
                <a:ext cx="3033568" cy="3270031"/>
                <a:chOff x="455900" y="3295904"/>
                <a:chExt cx="3033568" cy="3270031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31697"/>
                <a:stretch>
                  <a:fillRect/>
                </a:stretch>
              </p:blipFill>
              <p:spPr bwMode="auto">
                <a:xfrm rot="21540000">
                  <a:off x="455900" y="3295904"/>
                  <a:ext cx="3033568" cy="3270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6858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5626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574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57400" y="6019800"/>
                  <a:ext cx="152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43000" y="4648200"/>
                <a:ext cx="68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~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80719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524000" y="5105400"/>
              <a:ext cx="457200" cy="5583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7543800" y="5121655"/>
              <a:ext cx="392207" cy="896797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1676400" y="5562600"/>
              <a:ext cx="457200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648200" y="5105400"/>
              <a:ext cx="457200" cy="5583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4" name="Down Arrow 43"/>
            <p:cNvSpPr/>
            <p:nvPr/>
          </p:nvSpPr>
          <p:spPr>
            <a:xfrm rot="10800000">
              <a:off x="4800600" y="5562600"/>
              <a:ext cx="457200" cy="6096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7696200" y="5105400"/>
              <a:ext cx="392207" cy="89679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3048000" cy="4830763"/>
          </a:xfrm>
        </p:spPr>
        <p:txBody>
          <a:bodyPr>
            <a:normAutofit/>
          </a:bodyPr>
          <a:lstStyle/>
          <a:p>
            <a:r>
              <a:rPr lang="en-US" sz="2400" u="sng" dirty="0" err="1"/>
              <a:t>Direktna</a:t>
            </a:r>
            <a:r>
              <a:rPr lang="sr-Latn-CS" sz="2400" u="sng" dirty="0"/>
              <a:t> polarnost</a:t>
            </a:r>
            <a:r>
              <a:rPr lang="en-US" sz="2400" u="sng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Najveća</a:t>
            </a:r>
            <a:r>
              <a:rPr lang="en-US" sz="2000" dirty="0"/>
              <a:t> </a:t>
            </a:r>
            <a:r>
              <a:rPr lang="en-US" sz="2000" dirty="0" err="1"/>
              <a:t>brzina</a:t>
            </a:r>
            <a:r>
              <a:rPr lang="en-US" sz="2000" dirty="0"/>
              <a:t> </a:t>
            </a:r>
            <a:r>
              <a:rPr lang="en-US" sz="2000" dirty="0" err="1"/>
              <a:t>topljenja</a:t>
            </a:r>
            <a:r>
              <a:rPr lang="en-US" sz="2000" dirty="0"/>
              <a:t> </a:t>
            </a:r>
            <a:r>
              <a:rPr lang="en-US" sz="2000" dirty="0" err="1"/>
              <a:t>elektrode</a:t>
            </a:r>
            <a:r>
              <a:rPr lang="en-US" sz="2000" dirty="0"/>
              <a:t>, </a:t>
            </a:r>
            <a:r>
              <a:rPr lang="en-US" sz="2000" dirty="0" err="1"/>
              <a:t>najmanji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(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navarivanje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29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Čelici za zavarene konstrukcije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Zavarljivost je osobina materijala da se </a:t>
            </a:r>
            <a:r>
              <a:rPr lang="en-US" dirty="0" err="1"/>
              <a:t>postiže</a:t>
            </a:r>
            <a:r>
              <a:rPr lang="sr-Latn-CS" dirty="0"/>
              <a:t> </a:t>
            </a:r>
            <a:r>
              <a:rPr lang="en-US" dirty="0" err="1"/>
              <a:t>zavareni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postavljenim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.</a:t>
            </a:r>
            <a:endParaRPr lang="sr-Latn-CS" dirty="0"/>
          </a:p>
          <a:p>
            <a:r>
              <a:rPr lang="sr-Latn-CS" dirty="0"/>
              <a:t>Zavarljivost čelika se određuje prema ekvivalentnom sadržaju ugljenika (C</a:t>
            </a:r>
            <a:r>
              <a:rPr lang="sr-Latn-CS" baseline="-25000" dirty="0"/>
              <a:t>EKV</a:t>
            </a:r>
            <a:r>
              <a:rPr lang="sr-Latn-CS" dirty="0"/>
              <a:t>).</a:t>
            </a:r>
          </a:p>
          <a:p>
            <a:r>
              <a:rPr lang="sr-Latn-CS" dirty="0"/>
              <a:t>Što je C</a:t>
            </a:r>
            <a:r>
              <a:rPr lang="sr-Latn-CS" baseline="-25000" dirty="0"/>
              <a:t>EKV</a:t>
            </a:r>
            <a:r>
              <a:rPr lang="sr-Latn-CS" dirty="0"/>
              <a:t> veći, zavarljivost je lošija i obrnuto.</a:t>
            </a:r>
          </a:p>
          <a:p>
            <a:r>
              <a:rPr lang="sr-Latn-CS" dirty="0"/>
              <a:t>C</a:t>
            </a:r>
            <a:r>
              <a:rPr lang="sr-Latn-CS" baseline="-25000" dirty="0"/>
              <a:t>EKV</a:t>
            </a:r>
            <a:r>
              <a:rPr lang="sr-Latn-CS" dirty="0"/>
              <a:t> se određuje prema sledećem izrazu: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	   	C</a:t>
            </a:r>
            <a:r>
              <a:rPr lang="sr-Latn-CS" baseline="-25000" dirty="0"/>
              <a:t>EKV </a:t>
            </a:r>
            <a:r>
              <a:rPr lang="sr-Latn-CS" dirty="0"/>
              <a:t>= C+Mn/6+(Cr+Mo+V)/5+(Ni+Cu)/15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/>
              <a:t>Za smanjenje C</a:t>
            </a:r>
            <a:r>
              <a:rPr lang="sr-Latn-CS" baseline="-25000" dirty="0"/>
              <a:t>EKV</a:t>
            </a:r>
            <a:r>
              <a:rPr lang="sr-Latn-CS" dirty="0"/>
              <a:t> važno je koristiti čelike sa što manjim sadržajem C i legirajućih elemenata.</a:t>
            </a:r>
          </a:p>
          <a:p>
            <a:r>
              <a:rPr lang="sr-Latn-CS" dirty="0"/>
              <a:t>Čelici za zavarene konstrukcije su:</a:t>
            </a:r>
          </a:p>
          <a:p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niskougljenični (0,1-0,25%C), </a:t>
            </a:r>
          </a:p>
          <a:p>
            <a:pPr marL="514350" indent="-514350">
              <a:buAutoNum type="arabicPeriod"/>
            </a:pPr>
            <a:r>
              <a:rPr lang="sr-Latn-CS" dirty="0"/>
              <a:t>niskolegirani (sadržaj leg.elem.do 5 %), sa niskim sadržajem C</a:t>
            </a:r>
            <a:r>
              <a:rPr lang="en-US" dirty="0"/>
              <a:t> (&lt;</a:t>
            </a:r>
            <a:r>
              <a:rPr lang="sr-Latn-CS" dirty="0"/>
              <a:t>0,</a:t>
            </a:r>
            <a:r>
              <a:rPr lang="en-US" dirty="0"/>
              <a:t>25</a:t>
            </a:r>
            <a:r>
              <a:rPr lang="sr-Latn-CS" dirty="0"/>
              <a:t>%),</a:t>
            </a:r>
          </a:p>
          <a:p>
            <a:pPr marL="514350" indent="-514350">
              <a:buAutoNum type="arabicPeriod"/>
            </a:pPr>
            <a:r>
              <a:rPr lang="sr-Latn-CS" dirty="0"/>
              <a:t>mikrolegirani čelici (do 0,25% uku</a:t>
            </a:r>
            <a:r>
              <a:rPr lang="en-US" dirty="0"/>
              <a:t>p</a:t>
            </a:r>
            <a:r>
              <a:rPr lang="sr-Latn-CS" dirty="0"/>
              <a:t>nog sadržaja mikrolegiranih elemenata: Nb, Ti, V,...)*</a:t>
            </a:r>
          </a:p>
          <a:p>
            <a:pPr marL="514350" indent="-514350">
              <a:buAutoNum type="arabicPeriod"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*	smanjenjem sadržaja C se smanjuje čvrstoća</a:t>
            </a:r>
            <a:r>
              <a:rPr lang="en-US" dirty="0"/>
              <a:t> (&lt;</a:t>
            </a:r>
            <a:r>
              <a:rPr lang="sr-Latn-CS" dirty="0"/>
              <a:t>0,</a:t>
            </a:r>
            <a:r>
              <a:rPr lang="en-US" dirty="0"/>
              <a:t>25</a:t>
            </a:r>
            <a:r>
              <a:rPr lang="sr-Latn-CS" dirty="0"/>
              <a:t>%) koja se nadomeštava taložnim ojačavanjem ili usitnjavanjem strukture pod uticajem malih količina mikrolegiranih elemenata.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Šav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očvrsnuti</a:t>
            </a:r>
            <a:r>
              <a:rPr lang="en-US" dirty="0"/>
              <a:t> </a:t>
            </a:r>
            <a:r>
              <a:rPr lang="en-US" u="sng" dirty="0" err="1"/>
              <a:t>rastopljeni</a:t>
            </a:r>
            <a:r>
              <a:rPr lang="en-US" dirty="0"/>
              <a:t> metal </a:t>
            </a:r>
            <a:r>
              <a:rPr lang="en-US" dirty="0" err="1"/>
              <a:t>stvoren</a:t>
            </a:r>
            <a:r>
              <a:rPr lang="en-US" dirty="0"/>
              <a:t> </a:t>
            </a:r>
            <a:r>
              <a:rPr lang="en-US" u="sng" dirty="0" err="1"/>
              <a:t>zavarivanjem</a:t>
            </a:r>
            <a:r>
              <a:rPr lang="en-US" u="sng" dirty="0"/>
              <a:t> </a:t>
            </a:r>
            <a:r>
              <a:rPr lang="en-US" u="sng" dirty="0" err="1"/>
              <a:t>topljenjem</a:t>
            </a:r>
            <a:endParaRPr lang="en-US" u="sng" dirty="0"/>
          </a:p>
          <a:p>
            <a:endParaRPr lang="en-US" u="sng" dirty="0"/>
          </a:p>
          <a:p>
            <a:r>
              <a:rPr lang="en-US" dirty="0" err="1"/>
              <a:t>Šav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očvrsnuti</a:t>
            </a:r>
            <a:r>
              <a:rPr lang="en-US" dirty="0"/>
              <a:t> </a:t>
            </a:r>
            <a:r>
              <a:rPr lang="en-US" u="sng" dirty="0" err="1"/>
              <a:t>razmekšani</a:t>
            </a:r>
            <a:r>
              <a:rPr lang="en-US" dirty="0"/>
              <a:t> metal </a:t>
            </a:r>
            <a:r>
              <a:rPr lang="en-US" dirty="0" err="1"/>
              <a:t>stvoren</a:t>
            </a:r>
            <a:r>
              <a:rPr lang="en-US" dirty="0"/>
              <a:t> </a:t>
            </a:r>
            <a:r>
              <a:rPr lang="en-US" u="sng" dirty="0" err="1"/>
              <a:t>zavarivanjem</a:t>
            </a:r>
            <a:r>
              <a:rPr lang="en-US" u="sng" dirty="0"/>
              <a:t> </a:t>
            </a:r>
            <a:r>
              <a:rPr lang="en-US" u="sng" dirty="0" err="1"/>
              <a:t>trenjem</a:t>
            </a:r>
            <a:endParaRPr lang="en-US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399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OSNOVI MAŠINSKIH TEHNOLOGIJA 2</vt:lpstr>
      <vt:lpstr>Fizički osnovi zavarivanja</vt:lpstr>
      <vt:lpstr>PowerPoint Presentation</vt:lpstr>
      <vt:lpstr>PowerPoint Presentation</vt:lpstr>
      <vt:lpstr>Zavarivački luk</vt:lpstr>
      <vt:lpstr>PowerPoint Presentation</vt:lpstr>
      <vt:lpstr>Čelici za zavarene konstrukcije</vt:lpstr>
      <vt:lpstr>PowerPoint Presentation</vt:lpstr>
      <vt:lpstr>Elementi šava</vt:lpstr>
      <vt:lpstr>PowerPoint Presentation</vt:lpstr>
      <vt:lpstr>PowerPoint Presentation</vt:lpstr>
      <vt:lpstr>PowerPoint Presentation</vt:lpstr>
      <vt:lpstr>PowerPoint Presentation</vt:lpstr>
      <vt:lpstr>Vrste spojeva i šavova</vt:lpstr>
      <vt:lpstr>PowerPoint Presentation</vt:lpstr>
      <vt:lpstr>PowerPoint Presentation</vt:lpstr>
      <vt:lpstr>Položaji zavarivanja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/>
  <cp:lastModifiedBy>Sebastian Baloš</cp:lastModifiedBy>
  <cp:revision>43</cp:revision>
  <dcterms:created xsi:type="dcterms:W3CDTF">2006-08-16T00:00:00Z</dcterms:created>
  <dcterms:modified xsi:type="dcterms:W3CDTF">2016-04-19T10:44:02Z</dcterms:modified>
</cp:coreProperties>
</file>